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3" r:id="rId3"/>
    <p:sldId id="276" r:id="rId4"/>
    <p:sldId id="282" r:id="rId5"/>
    <p:sldId id="274" r:id="rId6"/>
    <p:sldId id="275" r:id="rId7"/>
    <p:sldId id="277" r:id="rId8"/>
    <p:sldId id="279" r:id="rId9"/>
    <p:sldId id="280" r:id="rId10"/>
    <p:sldId id="281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5484A5E-1465-4834-98D7-BDB8BEA3F1ED}" type="datetimeFigureOut">
              <a:rPr lang="en-US" smtClean="0"/>
              <a:pPr/>
              <a:t>4/15/2014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6500DE-9132-472B-9DE8-452C9154E30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776288"/>
            <a:ext cx="7631856" cy="1470025"/>
          </a:xfrm>
        </p:spPr>
        <p:txBody>
          <a:bodyPr/>
          <a:lstStyle/>
          <a:p>
            <a:pPr algn="ctr"/>
            <a:r>
              <a:rPr lang="fi-FI" b="1" dirty="0" smtClean="0"/>
              <a:t>GWP1092</a:t>
            </a:r>
            <a:br>
              <a:rPr lang="fi-FI" b="1" dirty="0" smtClean="0"/>
            </a:br>
            <a:r>
              <a:rPr lang="fi-FI" b="1" dirty="0" smtClean="0"/>
              <a:t>WACANA PENULISAN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250280"/>
            <a:ext cx="6840760" cy="261888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Topik</a:t>
            </a:r>
            <a:r>
              <a:rPr lang="en-US" dirty="0" smtClean="0">
                <a:solidFill>
                  <a:schemeClr val="bg1"/>
                </a:solidFill>
              </a:rPr>
              <a:t> 6: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Akademik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Arial Rounded MT Bold" pitchFamily="34" charset="0"/>
              </a:rPr>
              <a:t>Jawapan</a:t>
            </a:r>
            <a:r>
              <a:rPr lang="en-US" dirty="0" smtClean="0">
                <a:latin typeface="Arial Rounded MT Bold" pitchFamily="34" charset="0"/>
              </a:rPr>
              <a:t>  </a:t>
            </a:r>
            <a:r>
              <a:rPr lang="en-US" dirty="0" err="1" smtClean="0">
                <a:latin typeface="Arial Rounded MT Bold" pitchFamily="34" charset="0"/>
              </a:rPr>
              <a:t>Aktiviti</a:t>
            </a:r>
            <a:r>
              <a:rPr lang="en-US" dirty="0" smtClean="0">
                <a:latin typeface="Arial Rounded MT Bold" pitchFamily="34" charset="0"/>
              </a:rPr>
              <a:t> 3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971600" y="1143000"/>
            <a:ext cx="7943800" cy="4878288"/>
          </a:xfrm>
        </p:spPr>
        <p:txBody>
          <a:bodyPr>
            <a:normAutofit lnSpcReduction="10000"/>
          </a:bodyPr>
          <a:lstStyle/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TEKS 1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Jawapan anda: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 Ayat  terlalu panjang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terlalu rumit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tidak jelas apa 'yang' dibincangkan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penggunaan ‘dan ' tidak membantu kesinambungan idea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  ayat-ayat yang tidak berkaitan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	  tema perenggan tidak jelas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TEKS 2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Jawapan anda: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Ayat  terlalu panjang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terlalu rumit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tidak jelas apa 'yang' dibincangkan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  penggunaan ‘dan ' tidak membantu kesinambungan idea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  ayat-ayat yang tidak berkaitan</a:t>
            </a:r>
            <a:b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  tema perenggan tidak jelas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600" b="1" dirty="0" smtClean="0">
                <a:solidFill>
                  <a:schemeClr val="bg1"/>
                </a:solidFill>
                <a:latin typeface="Arial Rounded MT Bold" pitchFamily="34" charset="0"/>
              </a:rPr>
              <a:t>TEKS 3</a:t>
            </a: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3813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1600" dirty="0" smtClean="0">
                <a:solidFill>
                  <a:schemeClr val="bg1"/>
                </a:solidFill>
                <a:latin typeface="Arial Rounded MT Bold" pitchFamily="34" charset="0"/>
              </a:rPr>
              <a:t>Ayat pertama memperkenalkan topik secara sederhana tetapi jelas. Yang kedua membanding beza dua keadaan bangkai kucing maka dapat membangkitkan minat pembaca. Yang ketiga menyambung kedua-dua ayat sebelumnya dengan meringkaskan isi-isi dari kedua-dua ayat ini.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0D9840-87AB-40F6-ADAA-CDBD19CA3BE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Terima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Kasih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Perkara-perkara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dibincangkan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chemeClr val="bg1"/>
                </a:solidFill>
              </a:rPr>
              <a:t>Penggunaan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bahasa</a:t>
            </a:r>
            <a:r>
              <a:rPr lang="en-US" dirty="0" smtClean="0">
                <a:solidFill>
                  <a:schemeClr val="bg1"/>
                </a:solidFill>
              </a:rPr>
              <a:t> formal</a:t>
            </a: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Penulisan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Penulisan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ayat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Perkembangan</a:t>
            </a:r>
            <a:r>
              <a:rPr lang="en-US" dirty="0" smtClean="0">
                <a:solidFill>
                  <a:schemeClr val="bg1"/>
                </a:solidFill>
              </a:rPr>
              <a:t> idea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logik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koheren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kohesif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>
            <a:noAutofit/>
          </a:bodyPr>
          <a:lstStyle/>
          <a:p>
            <a:pPr eaLnBrk="1" fontAlgn="t" hangingPunct="1"/>
            <a:r>
              <a:rPr lang="ms-MY" sz="2800" b="1" dirty="0" smtClean="0">
                <a:latin typeface="+mn-lt"/>
              </a:rPr>
              <a:t>Aktiviti 1</a:t>
            </a:r>
            <a:r>
              <a:rPr lang="en-US" sz="2800" b="1" dirty="0" smtClean="0">
                <a:latin typeface="+mn-lt"/>
              </a:rPr>
              <a:t/>
            </a:r>
            <a:br>
              <a:rPr lang="en-US" sz="2800" b="1" dirty="0" smtClean="0">
                <a:latin typeface="+mn-lt"/>
              </a:rPr>
            </a:br>
            <a:r>
              <a:rPr lang="ms-MY" sz="2800" b="1" dirty="0" smtClean="0">
                <a:latin typeface="+mn-lt"/>
              </a:rPr>
              <a:t>Pernyataan Informal Dan Formal</a:t>
            </a:r>
            <a:endParaRPr lang="en-US" sz="2800" b="1" dirty="0" smtClean="0">
              <a:latin typeface="+mn-lt"/>
            </a:endParaRPr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611560" y="1143000"/>
            <a:ext cx="7992888" cy="5562600"/>
          </a:xfrm>
        </p:spPr>
        <p:txBody>
          <a:bodyPr/>
          <a:lstStyle/>
          <a:p>
            <a:pPr marL="109538" indent="0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b="1" dirty="0" smtClean="0">
                <a:solidFill>
                  <a:schemeClr val="bg1"/>
                </a:solidFill>
              </a:rPr>
              <a:t>Pernyataan-pernyataan berikut ini terdiri daripada ekspresi informal dan formal. Cuba kenalpasti yang mana satu adalah ekspresi formal dan informal.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2400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63550" indent="-285750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</a:rPr>
              <a:t>1. Dengan begitu banyak doktor meletak jawatan di wad kecemasan, saya bimbang tentang  rawatan pesakit di wad tersebut kelak.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519113" indent="-409575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</a:rPr>
              <a:t>2.  Dengan kadar perletakan jawatan doktor yang semakin tinggi, terdapat kebimbangan tentang kapasiti hospital untuk memelihara nisbah doktor-pesakit yang mencukupi.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0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B51503-D40D-4165-BA53-26E5A3CC401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fontAlgn="t" hangingPunct="1"/>
            <a:r>
              <a:rPr lang="ms-MY" sz="2200" smtClean="0">
                <a:latin typeface="Arial Rounded MT Bold" pitchFamily="34" charset="0"/>
              </a:rPr>
              <a:t>AKTIVITI 1</a:t>
            </a:r>
            <a:r>
              <a:rPr lang="en-US" sz="2200" smtClean="0">
                <a:latin typeface="Arial Rounded MT Bold" pitchFamily="34" charset="0"/>
              </a:rPr>
              <a:t/>
            </a:r>
            <a:br>
              <a:rPr lang="en-US" sz="2200" smtClean="0">
                <a:latin typeface="Arial Rounded MT Bold" pitchFamily="34" charset="0"/>
              </a:rPr>
            </a:br>
            <a:r>
              <a:rPr lang="ms-MY" sz="2200" smtClean="0">
                <a:latin typeface="Arial Rounded MT Bold" pitchFamily="34" charset="0"/>
              </a:rPr>
              <a:t>PERNYATAAN INFORMAL DAN FORMAL</a:t>
            </a:r>
            <a:endParaRPr lang="en-US" sz="2200" smtClean="0">
              <a:latin typeface="Arial Rounded MT Bold" pitchFamily="34" charset="0"/>
            </a:endParaRPr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611560" y="1143000"/>
            <a:ext cx="8136904" cy="5094312"/>
          </a:xfrm>
        </p:spPr>
        <p:txBody>
          <a:bodyPr>
            <a:normAutofit/>
          </a:bodyPr>
          <a:lstStyle/>
          <a:p>
            <a:pPr marL="109538" indent="0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b="1" dirty="0" smtClean="0">
                <a:solidFill>
                  <a:schemeClr val="bg1"/>
                </a:solidFill>
              </a:rPr>
              <a:t>Pernyataan-pernyataan berikut ini terdiri daripada ekspresi informal dan formal. Cuba kenalpasti yang mana satu adalah ekspresi formal dan informal.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63550" indent="-354013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</a:rPr>
              <a:t>3. Sangat jelas bahawa pekerjaan telah ditawarkan kepada pemohon berdasarkan sama ada  mereka adalah lelaki atau perempuan. Saya berfikir bahawa pendekatan ini tidak boleh diterima bahkan ia melanggar undang-undang.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63550" indent="-354013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</a:rPr>
              <a:t>4. Jelaslah bahawa terdapat beberapa kes pemilihan pekerja adalah berdasarkan gender. Dengan wujudnya undang-undang  anti-diskriminasi gender, keadaan ini menimbulkan kebimbangan yang serius.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0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B51503-D40D-4165-BA53-26E5A3CC401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fontAlgn="t" hangingPunct="1"/>
            <a:r>
              <a:rPr lang="ms-MY" sz="2000" dirty="0" smtClean="0">
                <a:latin typeface="Arial Rounded MT Bold" pitchFamily="34" charset="0"/>
              </a:rPr>
              <a:t>JAWAPAN</a:t>
            </a:r>
            <a:r>
              <a:rPr lang="en-US" sz="2000" dirty="0" smtClean="0">
                <a:latin typeface="Arial Rounded MT Bold" pitchFamily="34" charset="0"/>
              </a:rPr>
              <a:t/>
            </a:r>
            <a:br>
              <a:rPr lang="en-US" sz="2000" dirty="0" smtClean="0">
                <a:latin typeface="Arial Rounded MT Bold" pitchFamily="34" charset="0"/>
              </a:rPr>
            </a:br>
            <a:r>
              <a:rPr lang="ms-MY" sz="2000" dirty="0" smtClean="0">
                <a:latin typeface="Arial Rounded MT Bold" pitchFamily="34" charset="0"/>
              </a:rPr>
              <a:t>AKTIVITI 1:  PERNYATAAN INFORMAL DAN FORMAL</a:t>
            </a:r>
            <a:endParaRPr lang="en-US" sz="2000" dirty="0" smtClean="0">
              <a:latin typeface="Arial Rounded MT Bold" pitchFamily="34" charset="0"/>
            </a:endParaRP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755576" y="1066800"/>
            <a:ext cx="7931224" cy="5486400"/>
          </a:xfrm>
        </p:spPr>
        <p:txBody>
          <a:bodyPr/>
          <a:lstStyle/>
          <a:p>
            <a:pPr marL="109538" indent="0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100" dirty="0" smtClean="0">
                <a:solidFill>
                  <a:schemeClr val="bg1"/>
                </a:solidFill>
                <a:latin typeface="Arial Rounded MT Bold" pitchFamily="34" charset="0"/>
              </a:rPr>
              <a:t>Pernyataan-pernyataan berikut ini terdiri daripada ekspresi informal dan formal. Cuba kenalpasti yang mana satu adalah ekspresi formal dan informal.</a:t>
            </a:r>
            <a:endParaRPr lang="en-US" sz="21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2800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2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800" dirty="0" smtClean="0">
                <a:solidFill>
                  <a:schemeClr val="bg1"/>
                </a:solidFill>
                <a:latin typeface="Arial Rounded MT Bold" pitchFamily="34" charset="0"/>
              </a:rPr>
              <a:t>1.Dengan begitu banyak doktor meletak jawatan di wad kecemasan, saya bimbang tentang  rawatan pesakit di wad tersebut kelak. (informal)</a:t>
            </a:r>
            <a:endParaRPr lang="en-US" sz="2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800" dirty="0" smtClean="0">
                <a:solidFill>
                  <a:schemeClr val="bg1"/>
                </a:solidFill>
                <a:latin typeface="Arial Rounded MT Bold" pitchFamily="34" charset="0"/>
              </a:rPr>
              <a:t>2. Dengan kadar perletakan jawatan doktor yang semakin tinggi, terdapat kebimbangan tentang kapasiti hospital untuk memelihara nisbah doktor-pesakit yang mencukupi. (formal)</a:t>
            </a:r>
            <a:endParaRPr lang="en-US" sz="2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31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6F697A-C819-4C3A-8217-8F20C0DAE9F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ms-MY" sz="2000" dirty="0" smtClean="0">
                <a:latin typeface="Arial Rounded MT Bold" pitchFamily="34" charset="0"/>
              </a:rPr>
              <a:t>JAWAPAN</a:t>
            </a:r>
            <a:r>
              <a:rPr lang="en-US" sz="2000" dirty="0" smtClean="0">
                <a:latin typeface="Arial Rounded MT Bold" pitchFamily="34" charset="0"/>
              </a:rPr>
              <a:t/>
            </a:r>
            <a:br>
              <a:rPr lang="en-US" sz="2000" dirty="0" smtClean="0">
                <a:latin typeface="Arial Rounded MT Bold" pitchFamily="34" charset="0"/>
              </a:rPr>
            </a:br>
            <a:r>
              <a:rPr lang="ms-MY" sz="2000" dirty="0" smtClean="0">
                <a:latin typeface="Arial Rounded MT Bold" pitchFamily="34" charset="0"/>
              </a:rPr>
              <a:t>AKTIVITI 1:  PERNYATAAN INFORMAL DAN FORMAL</a:t>
            </a:r>
            <a:endParaRPr lang="en-MY" sz="2000" dirty="0" smtClean="0">
              <a:latin typeface="Arial Rounded MT Bold" pitchFamily="34" charset="0"/>
            </a:endParaRP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827584" y="1124744"/>
            <a:ext cx="8011616" cy="5257800"/>
          </a:xfrm>
        </p:spPr>
        <p:txBody>
          <a:bodyPr/>
          <a:lstStyle/>
          <a:p>
            <a:pPr marL="365125" indent="-255588" eaLnBrk="1" fontAlgn="t" hangingPunct="1">
              <a:buFont typeface="Wingdings 3" pitchFamily="18" charset="2"/>
              <a:buNone/>
            </a:pPr>
            <a:r>
              <a:rPr lang="ms-MY" sz="2600" dirty="0" smtClean="0">
                <a:solidFill>
                  <a:schemeClr val="bg1"/>
                </a:solidFill>
                <a:latin typeface="Arial Rounded MT Bold" pitchFamily="34" charset="0"/>
              </a:rPr>
              <a:t>3. Sangat jelas bahawa pekerjaan telah ditawarkan kepada pemohon berdasarkan sama ada  mereka adalah lelaki atau perempuan. Saya berfikir bahawa pendekatan ini tidak boleh diterima bahkan ia melanggar undang-undang. (informal)</a:t>
            </a:r>
            <a:endParaRPr lang="en-US" sz="2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buFont typeface="Wingdings 3" pitchFamily="18" charset="2"/>
              <a:buChar char=""/>
            </a:pPr>
            <a:endParaRPr lang="en-US" sz="2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buFont typeface="Wingdings 3" pitchFamily="18" charset="2"/>
              <a:buNone/>
            </a:pPr>
            <a:r>
              <a:rPr lang="ms-MY" sz="2600" dirty="0" smtClean="0">
                <a:solidFill>
                  <a:schemeClr val="bg1"/>
                </a:solidFill>
                <a:latin typeface="Arial Rounded MT Bold" pitchFamily="34" charset="0"/>
              </a:rPr>
              <a:t>4. Jelaslah bahawa terdapat beberapa kes pemilihan pekerja adalah berdasarkan gender. Dengan wujudnya undang-undang  anti-diskriminasi gender, keadaan ini menimbulkan kebimbangan yang serius. (formal)</a:t>
            </a:r>
            <a:endParaRPr lang="en-US" sz="2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US" sz="2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/>
            <a:endParaRPr lang="en-MY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D02784-1587-48B6-976A-C9F6E47758F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MY" sz="2200" smtClean="0">
                <a:latin typeface="Arial Rounded MT Bold" pitchFamily="34" charset="0"/>
              </a:rPr>
              <a:t>AKTIVITI 2</a:t>
            </a:r>
            <a:r>
              <a:rPr lang="en-US" sz="2200" smtClean="0">
                <a:latin typeface="Arial Rounded MT Bold" pitchFamily="34" charset="0"/>
              </a:rPr>
              <a:t/>
            </a:r>
            <a:br>
              <a:rPr lang="en-US" sz="2200" smtClean="0">
                <a:latin typeface="Arial Rounded MT Bold" pitchFamily="34" charset="0"/>
              </a:rPr>
            </a:br>
            <a:r>
              <a:rPr lang="en-US" sz="2200" smtClean="0">
                <a:latin typeface="Arial Rounded MT Bold" pitchFamily="34" charset="0"/>
              </a:rPr>
              <a:t>BAHASA FORMAL</a:t>
            </a:r>
            <a:endParaRPr lang="en-MY" sz="2200" smtClean="0">
              <a:latin typeface="Arial Rounded MT Bold" pitchFamily="34" charset="0"/>
            </a:endParaRP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899592" y="1295400"/>
            <a:ext cx="8015808" cy="5257800"/>
          </a:xfrm>
        </p:spPr>
        <p:txBody>
          <a:bodyPr/>
          <a:lstStyle/>
          <a:p>
            <a:pPr marL="365125" indent="-255588" eaLnBrk="1" fontAlgn="t" hangingPunct="1">
              <a:lnSpc>
                <a:spcPct val="90000"/>
              </a:lnSpc>
              <a:buNone/>
            </a:pP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MY" sz="2400" dirty="0" smtClean="0">
                <a:solidFill>
                  <a:schemeClr val="bg1"/>
                </a:solidFill>
                <a:latin typeface="Arial Rounded MT Bold" pitchFamily="34" charset="0"/>
              </a:rPr>
              <a:t>5</a:t>
            </a: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. Senaman sahaja tidak akan </a:t>
            </a:r>
            <a:r>
              <a:rPr lang="ms-MY" sz="2400" b="1" dirty="0" smtClean="0">
                <a:solidFill>
                  <a:schemeClr val="bg1"/>
                </a:solidFill>
                <a:latin typeface="Arial Rounded MT Bold" pitchFamily="34" charset="0"/>
              </a:rPr>
              <a:t>MENGHILANGKAN / MENGATASI </a:t>
            </a: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masalah kesihatan yang berkaitan dengan tekanan darah. 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9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90000"/>
              </a:lnSpc>
              <a:buFont typeface="Wingdings 3" pitchFamily="18" charset="2"/>
              <a:buNone/>
            </a:pP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6. Penyelidik telah  </a:t>
            </a:r>
            <a:r>
              <a:rPr lang="ms-MY" sz="2400" b="1" dirty="0" smtClean="0">
                <a:solidFill>
                  <a:schemeClr val="bg1"/>
                </a:solidFill>
                <a:latin typeface="Arial Rounded MT Bold" pitchFamily="34" charset="0"/>
              </a:rPr>
              <a:t>MENYIASAT / MELIHAT  </a:t>
            </a: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masalah ini selama 15 tahun.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MY" sz="2400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MY" sz="2400" dirty="0" smtClean="0">
                <a:solidFill>
                  <a:schemeClr val="bg1"/>
                </a:solidFill>
                <a:latin typeface="Arial Rounded MT Bold" pitchFamily="34" charset="0"/>
              </a:rPr>
              <a:t>7. </a:t>
            </a:r>
            <a:r>
              <a:rPr lang="en-MY" sz="2400" dirty="0" err="1" smtClean="0">
                <a:solidFill>
                  <a:schemeClr val="bg1"/>
                </a:solidFill>
                <a:latin typeface="Arial Rounded MT Bold" pitchFamily="34" charset="0"/>
              </a:rPr>
              <a:t>Isu</a:t>
            </a: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 ini telah </a:t>
            </a:r>
            <a:r>
              <a:rPr lang="ms-MY" sz="2400" b="1" dirty="0" smtClean="0">
                <a:solidFill>
                  <a:schemeClr val="bg1"/>
                </a:solidFill>
                <a:latin typeface="Arial Rounded MT Bold" pitchFamily="34" charset="0"/>
              </a:rPr>
              <a:t>DISUARAKAN / DITIMBULKAN </a:t>
            </a:r>
            <a:r>
              <a:rPr lang="ms-MY" sz="2400" dirty="0" smtClean="0">
                <a:solidFill>
                  <a:schemeClr val="bg1"/>
                </a:solidFill>
                <a:latin typeface="Arial Rounded MT Bold" pitchFamily="34" charset="0"/>
              </a:rPr>
              <a:t>semasa inques mahkamah.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MY" sz="2400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  <a:endParaRPr lang="en-US" sz="24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90000"/>
              </a:lnSpc>
            </a:pPr>
            <a:endParaRPr lang="en-MY" sz="24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B6A793-2E49-4A95-A321-DB8E7DFDC49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MY" sz="4000" smtClean="0">
                <a:latin typeface="Arial Rounded MT Bold" pitchFamily="34" charset="0"/>
              </a:rPr>
              <a:t>AKTIVITI 3</a:t>
            </a:r>
            <a:r>
              <a:rPr lang="en-US" sz="4000" smtClean="0">
                <a:latin typeface="Arial Rounded MT Bold" pitchFamily="34" charset="0"/>
              </a:rPr>
              <a:t/>
            </a:r>
            <a:br>
              <a:rPr lang="en-US" sz="4000" smtClean="0">
                <a:latin typeface="Arial Rounded MT Bold" pitchFamily="34" charset="0"/>
              </a:rPr>
            </a:br>
            <a:endParaRPr lang="en-US" sz="4000" smtClean="0">
              <a:latin typeface="Arial Rounded MT Bold" pitchFamily="34" charset="0"/>
            </a:endParaRPr>
          </a:p>
        </p:txBody>
      </p:sp>
      <p:sp>
        <p:nvSpPr>
          <p:cNvPr id="22531" name="Content Placeholder 1"/>
          <p:cNvSpPr>
            <a:spLocks noGrp="1"/>
          </p:cNvSpPr>
          <p:nvPr>
            <p:ph idx="1"/>
          </p:nvPr>
        </p:nvSpPr>
        <p:spPr>
          <a:xfrm>
            <a:off x="899592" y="990600"/>
            <a:ext cx="7787208" cy="5318720"/>
          </a:xfrm>
        </p:spPr>
        <p:txBody>
          <a:bodyPr/>
          <a:lstStyle/>
          <a:p>
            <a:pPr marL="0" indent="0" eaLnBrk="1" fontAlgn="t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Baca ketiga-tiga teks di bawah ini, semua pada topik yang sama. Yang manakah teks yang terbaik? Yang manakah adalah teks yang terburuk? Mengapa? Tandakan (√) pada senarai yang disediakan di bawah:</a:t>
            </a: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 </a:t>
            </a: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 Ayat  terlalu panjang</a:t>
            </a: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 Terlalu rumit</a:t>
            </a:r>
            <a:b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 Tidak jelas apa 'yang' dibincangkan</a:t>
            </a:r>
            <a:b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 Penggunaan ‘dan' tidak membantu kesinambungan idea</a:t>
            </a:r>
            <a:b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 Ayat-ayat yang tidak berkaitan</a:t>
            </a:r>
            <a:b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2200" dirty="0" smtClean="0">
                <a:solidFill>
                  <a:schemeClr val="bg1"/>
                </a:solidFill>
                <a:latin typeface="Arial Rounded MT Bold" pitchFamily="34" charset="0"/>
              </a:rPr>
              <a:t> Tema perenggan tidak jelas</a:t>
            </a: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2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A5B824-E4DD-458B-8EF9-271C910C053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MY" sz="3200" smtClean="0">
                <a:latin typeface="Arial Rounded MT Bold" pitchFamily="34" charset="0"/>
              </a:rPr>
              <a:t>AKTIVITI 3</a:t>
            </a:r>
            <a:r>
              <a:rPr lang="en-US" sz="3200" smtClean="0">
                <a:latin typeface="Arial Rounded MT Bold" pitchFamily="34" charset="0"/>
              </a:rPr>
              <a:t/>
            </a:r>
            <a:br>
              <a:rPr lang="en-US" sz="3200" smtClean="0">
                <a:latin typeface="Arial Rounded MT Bold" pitchFamily="34" charset="0"/>
              </a:rPr>
            </a:br>
            <a:endParaRPr lang="en-US" sz="3200" smtClean="0">
              <a:latin typeface="Arial Rounded MT Bold" pitchFamily="34" charset="0"/>
            </a:endParaRP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>
          <a:xfrm>
            <a:off x="1043608" y="685800"/>
            <a:ext cx="7871792" cy="5943600"/>
          </a:xfrm>
        </p:spPr>
        <p:txBody>
          <a:bodyPr>
            <a:normAutofit lnSpcReduction="10000"/>
          </a:bodyPr>
          <a:lstStyle/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en-MY" sz="1500" b="1" dirty="0" smtClean="0">
                <a:solidFill>
                  <a:schemeClr val="bg1"/>
                </a:solidFill>
                <a:latin typeface="Arial Rounded MT Bold" pitchFamily="34" charset="0"/>
              </a:rPr>
              <a:t>TEKS 1</a:t>
            </a: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Dua bangkai kucing yang mempunyai kecacatan fizikal telah diperiksa iaitu kucing pertama yang mempunyai kecacatan yang tidak biasa sekunder untuk penutupan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distal ulnar physis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  dan kucing kedua yang mempunyai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nonunion hipertrofik femur 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serta tulang radius dan paha kedua-dua kucing itu telah dikeluarkan dan dibersihkan dari tisu-tisu lembut.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MY" sz="1800" dirty="0" smtClean="0">
                <a:solidFill>
                  <a:schemeClr val="bg1"/>
                </a:solidFill>
                <a:latin typeface="Arial Rounded MT Bold" pitchFamily="34" charset="0"/>
              </a:rPr>
              <a:t>	(54 </a:t>
            </a:r>
            <a:r>
              <a:rPr lang="en-MY" sz="1800" dirty="0" err="1" smtClean="0">
                <a:solidFill>
                  <a:schemeClr val="bg1"/>
                </a:solidFill>
                <a:latin typeface="Arial Rounded MT Bold" pitchFamily="34" charset="0"/>
              </a:rPr>
              <a:t>perkataan</a:t>
            </a:r>
            <a:r>
              <a:rPr lang="en-MY" sz="18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1500" b="1" dirty="0" smtClean="0">
                <a:solidFill>
                  <a:schemeClr val="bg1"/>
                </a:solidFill>
                <a:latin typeface="Arial Rounded MT Bold" pitchFamily="34" charset="0"/>
              </a:rPr>
              <a:t>TEKS 2</a:t>
            </a: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Dua bangkai kucing dengan kecacatan fizikal telah diperiksa. Kucing pertama mempunyai kecacatan yang tidak biasa. Kecacatan ini adalah sekunder untuk penutupan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distal ulnar physis.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 Kucing kedua mempunyai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nonunion hipertrofik femur.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 Tulang radius dan paha daripada kedua-dua kucing dikeluarkan dan dibersihkan dari tisu-tisu lembut.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(51 perkataan; purata 8.5 perkataan setiap ayat)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None/>
            </a:pP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en-MY" sz="1500" b="1" dirty="0" smtClean="0">
                <a:solidFill>
                  <a:schemeClr val="bg1"/>
                </a:solidFill>
                <a:latin typeface="Arial Rounded MT Bold" pitchFamily="34" charset="0"/>
              </a:rPr>
              <a:t>TEKS 3</a:t>
            </a:r>
            <a:endParaRPr lang="en-US" sz="15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fontAlgn="t" hangingPunct="1">
              <a:lnSpc>
                <a:spcPct val="80000"/>
              </a:lnSpc>
              <a:buFont typeface="Wingdings 3" pitchFamily="18" charset="2"/>
              <a:buChar char=""/>
            </a:pP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Dua bangkai kucing dengan kecacatan fizikal telah diperiksa. Kucing pertama mempunyai kecacatan yang tidak biasa sekunder untuk penutupan 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distal ulnar physis,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 dan yang kedua, </a:t>
            </a:r>
            <a:r>
              <a:rPr lang="ms-MY" sz="1800" i="1" dirty="0" smtClean="0">
                <a:solidFill>
                  <a:schemeClr val="bg1"/>
                </a:solidFill>
                <a:latin typeface="Arial Rounded MT Bold" pitchFamily="34" charset="0"/>
              </a:rPr>
              <a:t>hipertropi femur nonunion</a:t>
            </a: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.  Tulang radius dan paha daripada kedua-dua kucing ini telah dikeluarkan dan dibersihkan dari tisu-tisu lembut.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65125" indent="-255588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ms-MY" sz="1800" dirty="0" smtClean="0">
                <a:solidFill>
                  <a:schemeClr val="bg1"/>
                </a:solidFill>
                <a:latin typeface="Arial Rounded MT Bold" pitchFamily="34" charset="0"/>
              </a:rPr>
              <a:t>	(46 perkataan; purata 15.3 perkataan setiap ayat</a:t>
            </a:r>
            <a:endParaRPr lang="en-US" sz="18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0A3730-42E9-416F-8630-16DE6FB40C0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</TotalTime>
  <Words>350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GWP1092 WACANA PENULISAN</vt:lpstr>
      <vt:lpstr>Perkara-perkara yang akan dibincangkan</vt:lpstr>
      <vt:lpstr>Aktiviti 1 Pernyataan Informal Dan Formal</vt:lpstr>
      <vt:lpstr>AKTIVITI 1 PERNYATAAN INFORMAL DAN FORMAL</vt:lpstr>
      <vt:lpstr>JAWAPAN AKTIVITI 1:  PERNYATAAN INFORMAL DAN FORMAL</vt:lpstr>
      <vt:lpstr>JAWAPAN AKTIVITI 1:  PERNYATAAN INFORMAL DAN FORMAL</vt:lpstr>
      <vt:lpstr>AKTIVITI 2 BAHASA FORMAL</vt:lpstr>
      <vt:lpstr>AKTIVITI 3 </vt:lpstr>
      <vt:lpstr>AKTIVITI 3 </vt:lpstr>
      <vt:lpstr>Jawapan  Aktiviti 3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KEJELASAN DAN GAYA PENULISAN</dc:title>
  <dc:creator>Samsung</dc:creator>
  <cp:lastModifiedBy>user</cp:lastModifiedBy>
  <cp:revision>21</cp:revision>
  <dcterms:created xsi:type="dcterms:W3CDTF">2013-12-12T16:44:06Z</dcterms:created>
  <dcterms:modified xsi:type="dcterms:W3CDTF">2014-04-15T07:51:42Z</dcterms:modified>
</cp:coreProperties>
</file>